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1410" y="3073397"/>
            <a:ext cx="4878391"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3073397"/>
            <a:ext cx="4875210"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1/13/2021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74BE55-94BD-41C0-B5F0-C5B2EDDF6DDF}"/>
              </a:ext>
            </a:extLst>
          </p:cNvPr>
          <p:cNvSpPr>
            <a:spLocks noGrp="1"/>
          </p:cNvSpPr>
          <p:nvPr>
            <p:ph type="ctrTitle"/>
          </p:nvPr>
        </p:nvSpPr>
        <p:spPr/>
        <p:txBody>
          <a:bodyPr/>
          <a:lstStyle/>
          <a:p>
            <a:r>
              <a:rPr lang="nl-NL" dirty="0"/>
              <a:t>Jouw kwaliteiten</a:t>
            </a:r>
          </a:p>
        </p:txBody>
      </p:sp>
      <p:sp>
        <p:nvSpPr>
          <p:cNvPr id="3" name="Ondertitel 2">
            <a:extLst>
              <a:ext uri="{FF2B5EF4-FFF2-40B4-BE49-F238E27FC236}">
                <a16:creationId xmlns:a16="http://schemas.microsoft.com/office/drawing/2014/main" id="{4A561BAE-6459-4B33-920B-5EFE32D1544F}"/>
              </a:ext>
            </a:extLst>
          </p:cNvPr>
          <p:cNvSpPr>
            <a:spLocks noGrp="1"/>
          </p:cNvSpPr>
          <p:nvPr>
            <p:ph type="subTitle" idx="1"/>
          </p:nvPr>
        </p:nvSpPr>
        <p:spPr/>
        <p:txBody>
          <a:bodyPr/>
          <a:lstStyle/>
          <a:p>
            <a:r>
              <a:rPr lang="nl-NL" dirty="0"/>
              <a:t>Spel in tweetallen</a:t>
            </a:r>
          </a:p>
        </p:txBody>
      </p:sp>
    </p:spTree>
    <p:extLst>
      <p:ext uri="{BB962C8B-B14F-4D97-AF65-F5344CB8AC3E}">
        <p14:creationId xmlns:p14="http://schemas.microsoft.com/office/powerpoint/2010/main" val="572505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425D41D6-6817-4BC8-BA91-00A429C28F50}"/>
              </a:ext>
            </a:extLst>
          </p:cNvPr>
          <p:cNvSpPr/>
          <p:nvPr/>
        </p:nvSpPr>
        <p:spPr>
          <a:xfrm>
            <a:off x="1320856" y="1110198"/>
            <a:ext cx="10382885" cy="4370427"/>
          </a:xfrm>
          <a:prstGeom prst="rect">
            <a:avLst/>
          </a:prstGeom>
          <a:noFill/>
        </p:spPr>
        <p:txBody>
          <a:bodyPr wrap="square" lIns="91440" tIns="45720" rIns="91440" bIns="45720">
            <a:spAutoFit/>
          </a:bodyPr>
          <a:lstStyle/>
          <a:p>
            <a:r>
              <a:rPr lang="nl-NL" sz="2800" b="1" dirty="0">
                <a:ln w="12700" cmpd="sng">
                  <a:solidFill>
                    <a:schemeClr val="accent4"/>
                  </a:solidFill>
                  <a:prstDash val="solid"/>
                </a:ln>
                <a:solidFill>
                  <a:schemeClr val="accent4">
                    <a:lumMod val="50000"/>
                  </a:schemeClr>
                </a:solidFill>
              </a:rPr>
              <a:t>Op de volgende dia zie je een aantal s</a:t>
            </a:r>
            <a:r>
              <a:rPr lang="nl-NL" sz="2800" b="1" cap="none" spc="0" dirty="0">
                <a:ln w="12700" cmpd="sng">
                  <a:solidFill>
                    <a:schemeClr val="accent4"/>
                  </a:solidFill>
                  <a:prstDash val="solid"/>
                </a:ln>
                <a:solidFill>
                  <a:schemeClr val="accent4">
                    <a:lumMod val="50000"/>
                  </a:schemeClr>
                </a:solidFill>
                <a:effectLst/>
              </a:rPr>
              <a:t>ituaties </a:t>
            </a:r>
            <a:r>
              <a:rPr lang="nl-NL" sz="2800" b="1" dirty="0">
                <a:ln w="12700" cmpd="sng">
                  <a:solidFill>
                    <a:schemeClr val="accent4"/>
                  </a:solidFill>
                  <a:prstDash val="solid"/>
                </a:ln>
                <a:solidFill>
                  <a:schemeClr val="accent4">
                    <a:lumMod val="50000"/>
                  </a:schemeClr>
                </a:solidFill>
              </a:rPr>
              <a:t>die je als </a:t>
            </a:r>
            <a:r>
              <a:rPr lang="nl-NL" sz="2800" b="1" dirty="0" err="1">
                <a:ln w="12700" cmpd="sng">
                  <a:solidFill>
                    <a:schemeClr val="accent4"/>
                  </a:solidFill>
                  <a:prstDash val="solid"/>
                </a:ln>
                <a:solidFill>
                  <a:schemeClr val="accent4">
                    <a:lumMod val="50000"/>
                  </a:schemeClr>
                </a:solidFill>
              </a:rPr>
              <a:t>PB’er</a:t>
            </a:r>
            <a:r>
              <a:rPr lang="nl-NL" sz="2800" b="1" dirty="0">
                <a:ln w="12700" cmpd="sng">
                  <a:solidFill>
                    <a:schemeClr val="accent4"/>
                  </a:solidFill>
                  <a:prstDash val="solid"/>
                </a:ln>
                <a:solidFill>
                  <a:schemeClr val="accent4">
                    <a:lumMod val="50000"/>
                  </a:schemeClr>
                </a:solidFill>
              </a:rPr>
              <a:t> tegen kunt </a:t>
            </a:r>
            <a:r>
              <a:rPr lang="nl-NL" sz="2800" b="1" cap="none" spc="0" dirty="0">
                <a:ln w="12700" cmpd="sng">
                  <a:solidFill>
                    <a:schemeClr val="accent4"/>
                  </a:solidFill>
                  <a:prstDash val="solid"/>
                </a:ln>
                <a:solidFill>
                  <a:schemeClr val="accent4">
                    <a:lumMod val="50000"/>
                  </a:schemeClr>
                </a:solidFill>
                <a:effectLst/>
              </a:rPr>
              <a:t>komen</a:t>
            </a:r>
          </a:p>
          <a:p>
            <a:endParaRPr lang="nl-NL" sz="2800" b="1" dirty="0">
              <a:ln w="12700" cmpd="sng">
                <a:solidFill>
                  <a:schemeClr val="accent4"/>
                </a:solidFill>
                <a:prstDash val="solid"/>
              </a:ln>
              <a:solidFill>
                <a:schemeClr val="accent4">
                  <a:lumMod val="50000"/>
                </a:schemeClr>
              </a:solidFill>
            </a:endParaRPr>
          </a:p>
          <a:p>
            <a:pPr marL="914400" indent="-914400">
              <a:buAutoNum type="arabicPeriod"/>
            </a:pPr>
            <a:r>
              <a:rPr lang="nl-NL" sz="2800" b="1" cap="none" spc="0" dirty="0">
                <a:ln w="12700" cmpd="sng">
                  <a:solidFill>
                    <a:schemeClr val="accent4"/>
                  </a:solidFill>
                  <a:prstDash val="solid"/>
                </a:ln>
                <a:solidFill>
                  <a:schemeClr val="accent4">
                    <a:lumMod val="50000"/>
                  </a:schemeClr>
                </a:solidFill>
                <a:effectLst/>
              </a:rPr>
              <a:t>Kies er drie die jij vindt passen bij jou</a:t>
            </a:r>
          </a:p>
          <a:p>
            <a:pPr marL="914400" indent="-914400">
              <a:buAutoNum type="arabicPeriod"/>
            </a:pPr>
            <a:r>
              <a:rPr lang="nl-NL" sz="2800" b="1" dirty="0">
                <a:ln w="12700" cmpd="sng">
                  <a:solidFill>
                    <a:schemeClr val="accent4"/>
                  </a:solidFill>
                  <a:prstDash val="solid"/>
                </a:ln>
                <a:solidFill>
                  <a:schemeClr val="accent4">
                    <a:lumMod val="50000"/>
                  </a:schemeClr>
                </a:solidFill>
              </a:rPr>
              <a:t>Kies er drie die passen bij de ander (zonder te overleggen)</a:t>
            </a:r>
          </a:p>
          <a:p>
            <a:pPr marL="914400" indent="-914400">
              <a:buAutoNum type="arabicPeriod"/>
            </a:pPr>
            <a:r>
              <a:rPr lang="nl-NL" sz="2800" b="1" cap="none" spc="0" dirty="0">
                <a:ln w="12700" cmpd="sng">
                  <a:solidFill>
                    <a:schemeClr val="accent4"/>
                  </a:solidFill>
                  <a:prstDash val="solid"/>
                </a:ln>
                <a:solidFill>
                  <a:schemeClr val="accent4">
                    <a:lumMod val="50000"/>
                  </a:schemeClr>
                </a:solidFill>
                <a:effectLst/>
              </a:rPr>
              <a:t>Bespreek </a:t>
            </a:r>
            <a:r>
              <a:rPr lang="nl-NL" sz="2800" b="1" dirty="0">
                <a:ln w="12700" cmpd="sng">
                  <a:solidFill>
                    <a:schemeClr val="accent4"/>
                  </a:solidFill>
                  <a:prstDash val="solid"/>
                </a:ln>
                <a:solidFill>
                  <a:schemeClr val="accent4">
                    <a:lumMod val="50000"/>
                  </a:schemeClr>
                </a:solidFill>
              </a:rPr>
              <a:t>wat jullie hebben gekozen:</a:t>
            </a:r>
          </a:p>
          <a:p>
            <a:r>
              <a:rPr lang="nl-NL" sz="2800" b="1" cap="none" spc="0" dirty="0">
                <a:ln w="12700" cmpd="sng">
                  <a:solidFill>
                    <a:schemeClr val="accent4"/>
                  </a:solidFill>
                  <a:prstDash val="solid"/>
                </a:ln>
                <a:solidFill>
                  <a:schemeClr val="accent4">
                    <a:lumMod val="50000"/>
                  </a:schemeClr>
                </a:solidFill>
                <a:effectLst/>
              </a:rPr>
              <a:t>		* welke kwaliteiten zie je bij de ander?</a:t>
            </a:r>
          </a:p>
          <a:p>
            <a:r>
              <a:rPr lang="nl-NL" sz="2800" b="1" dirty="0">
                <a:ln w="12700" cmpd="sng">
                  <a:solidFill>
                    <a:schemeClr val="accent4"/>
                  </a:solidFill>
                  <a:prstDash val="solid"/>
                </a:ln>
                <a:solidFill>
                  <a:schemeClr val="accent4">
                    <a:lumMod val="50000"/>
                  </a:schemeClr>
                </a:solidFill>
              </a:rPr>
              <a:t>		* welke kwaliteiten vind je dat je zelf hebt?</a:t>
            </a:r>
            <a:endParaRPr lang="nl-NL" sz="2800" b="1" cap="none" spc="0" dirty="0">
              <a:ln w="12700" cmpd="sng">
                <a:solidFill>
                  <a:schemeClr val="accent4"/>
                </a:solidFill>
                <a:prstDash val="solid"/>
              </a:ln>
              <a:solidFill>
                <a:schemeClr val="accent4">
                  <a:lumMod val="50000"/>
                </a:schemeClr>
              </a:solidFill>
              <a:effectLst/>
            </a:endParaRPr>
          </a:p>
          <a:p>
            <a:endParaRPr lang="nl-NL"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4056387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A20B3DB3-8F6D-4576-9783-47ECBC6A0DB1}"/>
              </a:ext>
            </a:extLst>
          </p:cNvPr>
          <p:cNvGraphicFramePr>
            <a:graphicFrameLocks noGrp="1"/>
          </p:cNvGraphicFramePr>
          <p:nvPr>
            <p:extLst>
              <p:ext uri="{D42A27DB-BD31-4B8C-83A1-F6EECF244321}">
                <p14:modId xmlns:p14="http://schemas.microsoft.com/office/powerpoint/2010/main" val="4294858194"/>
              </p:ext>
            </p:extLst>
          </p:nvPr>
        </p:nvGraphicFramePr>
        <p:xfrm>
          <a:off x="89452" y="0"/>
          <a:ext cx="12102547" cy="6988700"/>
        </p:xfrm>
        <a:graphic>
          <a:graphicData uri="http://schemas.openxmlformats.org/drawingml/2006/table">
            <a:tbl>
              <a:tblPr firstRow="1" firstCol="1" bandRow="1"/>
              <a:tblGrid>
                <a:gridCol w="4033291">
                  <a:extLst>
                    <a:ext uri="{9D8B030D-6E8A-4147-A177-3AD203B41FA5}">
                      <a16:colId xmlns:a16="http://schemas.microsoft.com/office/drawing/2014/main" val="2657781209"/>
                    </a:ext>
                  </a:extLst>
                </a:gridCol>
                <a:gridCol w="4034628">
                  <a:extLst>
                    <a:ext uri="{9D8B030D-6E8A-4147-A177-3AD203B41FA5}">
                      <a16:colId xmlns:a16="http://schemas.microsoft.com/office/drawing/2014/main" val="1919531110"/>
                    </a:ext>
                  </a:extLst>
                </a:gridCol>
                <a:gridCol w="4034628">
                  <a:extLst>
                    <a:ext uri="{9D8B030D-6E8A-4147-A177-3AD203B41FA5}">
                      <a16:colId xmlns:a16="http://schemas.microsoft.com/office/drawing/2014/main" val="98756502"/>
                    </a:ext>
                  </a:extLst>
                </a:gridCol>
              </a:tblGrid>
              <a:tr h="2329567">
                <a:tc>
                  <a:txBody>
                    <a:bodyPr/>
                    <a:lstStyle/>
                    <a:p>
                      <a:pPr>
                        <a:lnSpc>
                          <a:spcPct val="107000"/>
                        </a:lnSpc>
                        <a:spcAft>
                          <a:spcPts val="0"/>
                        </a:spcAft>
                      </a:pPr>
                      <a:r>
                        <a:rPr lang="nl-NL" sz="2000">
                          <a:effectLst/>
                          <a:latin typeface="Calibri" panose="020F0502020204030204" pitchFamily="34" charset="0"/>
                          <a:ea typeface="Calibri" panose="020F0502020204030204" pitchFamily="34" charset="0"/>
                          <a:cs typeface="Times New Roman" panose="02020603050405020304" pitchFamily="18" charset="0"/>
                        </a:rPr>
                        <a:t>Een </a:t>
                      </a:r>
                      <a:r>
                        <a:rPr lang="nl-NL"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meisje(15) is in het Poortje opgenomen in  de intensieve behandelgroep (gesloten) omdat zij op een open behandelgroep door het lint is gegaan.Zij is pas op de afdeling. Een begeleider moet met haar het eerste contact aangaan.</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50396" marR="503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nl-NL"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Een jongen van 20 volgt na te zijn afgekickt van zijn alcoholverslaving  de Libermanmodule ‘omgaan met vrije tijd’. Hij wil ermee stoppen. Dat zou jammer zijn. Een begeleider moet met hem in gesprek.</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50396" marR="503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nl-NL"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Meneer van 40 is dakloos en verslaafd aan alcohol. Hij heeft ADHD. Meneer is terecht gekomen in een daklozenopvang. Een begeleider wil met hem praten over de begeleiding die hij nodig heeft.</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50396" marR="503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675287254"/>
                  </a:ext>
                </a:extLst>
              </a:tr>
              <a:tr h="2622387">
                <a:tc>
                  <a:txBody>
                    <a:bodyPr/>
                    <a:lstStyle/>
                    <a:p>
                      <a:pPr>
                        <a:lnSpc>
                          <a:spcPct val="107000"/>
                        </a:lnSpc>
                        <a:spcAft>
                          <a:spcPts val="0"/>
                        </a:spcAft>
                      </a:pPr>
                      <a:r>
                        <a:rPr lang="nl-NL"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Een jonge vrouw (26) woont na fysieke mishandeling door haar man met haar pasgeboren zoontje in een blijf van mn lijf huis. Ze heeft haar man gesproken en overweegt om weer terug te gaan naar hem. Een begeleider probeert haar tot andere gedachten te brengen</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50396" marR="503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0"/>
                        </a:spcAft>
                      </a:pPr>
                      <a:r>
                        <a:rPr lang="nl-NL"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Vijf Syrische gezinnen wonen al maanden in een AZC in afwachting van hun procedure. De mannen vervelen zich enorm en hebben steeds vaker ruzie. De begeleiders besluiten voor de mannen sportactiviteiten op te zetten.</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50396" marR="503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nSpc>
                          <a:spcPct val="107000"/>
                        </a:lnSpc>
                        <a:spcAft>
                          <a:spcPts val="0"/>
                        </a:spcAft>
                      </a:pPr>
                      <a:r>
                        <a:rPr lang="nl-NL"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Er is een vermoeden dat gedetineerde X drugs heeft binnengebracht en gebruikt. Een PIW’er moet naar hem toe om ervoor te zorgen dat zijn urine wordt gecontroleerd.</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50396" marR="503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2347857998"/>
                  </a:ext>
                </a:extLst>
              </a:tr>
              <a:tr h="2036746">
                <a:tc>
                  <a:txBody>
                    <a:bodyPr/>
                    <a:lstStyle/>
                    <a:p>
                      <a:pPr>
                        <a:lnSpc>
                          <a:spcPct val="107000"/>
                        </a:lnSpc>
                        <a:spcAft>
                          <a:spcPts val="0"/>
                        </a:spcAft>
                      </a:pPr>
                      <a:r>
                        <a:rPr lang="nl-NL"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Mevrouw (85) woont sinds drie maanden in het verpleegtehuis. Ze is dement (fase 4). Ze is de laatste tijd erg onrustig. Een begeleider gaat met haar naar de snoezelkamer om haar wat rustiger te krijgen.</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50396" marR="503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07000"/>
                        </a:lnSpc>
                        <a:spcAft>
                          <a:spcPts val="0"/>
                        </a:spcAft>
                      </a:pPr>
                      <a:r>
                        <a:rPr lang="nl-NL"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Een jongen van 15 met ASS komt op een behandelgroep omdat het thuis niet meer gaat. Hij heeft rust en structuur nodig. De begeleider maakt met hem een dagindeling die de jongen houvast moet geven.</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50396" marR="503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FF"/>
                    </a:solidFill>
                  </a:tcPr>
                </a:tc>
                <a:tc>
                  <a:txBody>
                    <a:bodyPr/>
                    <a:lstStyle/>
                    <a:p>
                      <a:pPr>
                        <a:lnSpc>
                          <a:spcPct val="107000"/>
                        </a:lnSpc>
                        <a:spcAft>
                          <a:spcPts val="0"/>
                        </a:spcAft>
                      </a:pPr>
                      <a:r>
                        <a:rPr lang="nl-NL" sz="2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Een vrouw van 25 jaar met een dwangstoornis gaat alleen de deur uit als zij 3 positieve gedachten heeft gehad. Een begeleider zorgt ervoor dat zij 2x per week boodschappen gaat doen.</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0396" marR="503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708886253"/>
                  </a:ext>
                </a:extLst>
              </a:tr>
            </a:tbl>
          </a:graphicData>
        </a:graphic>
      </p:graphicFrame>
      <p:sp>
        <p:nvSpPr>
          <p:cNvPr id="3" name="Rectangle 1">
            <a:extLst>
              <a:ext uri="{FF2B5EF4-FFF2-40B4-BE49-F238E27FC236}">
                <a16:creationId xmlns:a16="http://schemas.microsoft.com/office/drawing/2014/main" id="{D42B6800-C5AF-4CD4-9746-8CC1D16B8391}"/>
              </a:ext>
            </a:extLst>
          </p:cNvPr>
          <p:cNvSpPr>
            <a:spLocks noChangeArrowheads="1"/>
          </p:cNvSpPr>
          <p:nvPr/>
        </p:nvSpPr>
        <p:spPr bwMode="auto">
          <a:xfrm>
            <a:off x="-4142896" y="1992460"/>
            <a:ext cx="32554145" cy="826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7989654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27</TotalTime>
  <Words>421</Words>
  <Application>Microsoft Office PowerPoint</Application>
  <PresentationFormat>Breedbeeld</PresentationFormat>
  <Paragraphs>18</Paragraphs>
  <Slides>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vt:i4>
      </vt:variant>
    </vt:vector>
  </HeadingPairs>
  <TitlesOfParts>
    <vt:vector size="7" baseType="lpstr">
      <vt:lpstr>Arial</vt:lpstr>
      <vt:lpstr>Calibri</vt:lpstr>
      <vt:lpstr>Tw Cen MT</vt:lpstr>
      <vt:lpstr>Circuit</vt:lpstr>
      <vt:lpstr>Jouw kwaliteiten</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Jouw kwaliteiten</dc:title>
  <dc:creator>Laura Beeftink</dc:creator>
  <cp:lastModifiedBy>Laura Beeftink</cp:lastModifiedBy>
  <cp:revision>2</cp:revision>
  <dcterms:created xsi:type="dcterms:W3CDTF">2021-01-13T14:33:04Z</dcterms:created>
  <dcterms:modified xsi:type="dcterms:W3CDTF">2021-01-13T15:01:03Z</dcterms:modified>
</cp:coreProperties>
</file>